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81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92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4C492-37DE-4653-8960-BD82FF1BC1C5}" type="datetimeFigureOut">
              <a:rPr lang="zh-TW" altLang="en-US" smtClean="0"/>
              <a:pPr/>
              <a:t>2012/11/15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D15CC-88CF-4F41-89B5-741C4D2CE0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94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15CC-88CF-4F41-89B5-741C4D2CE08F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6EFE-B896-4592-8AF9-2FFBB4D5C694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56F8-7743-46C5-B7FC-75DD72D93866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85C0-792D-4120-8515-A9309CD1F549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7714-FD88-47A8-A137-51A45155CFF0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A61-8896-4106-8B3A-A24F6AEE41CC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03E3-F740-45E2-A5F7-7BE28FB49459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343B-889D-4F0E-B64C-D6A7A965EAFF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ECB3-0489-4D9B-9768-576940FBEEE3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5038-C714-40F0-8510-2530397239CA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E555-B835-4750-8662-5188C7E19011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48E-6EBE-48AC-AA36-2CA477B27A6C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F708EC-ADD6-4A79-BFC4-CFC346F7461D}" type="datetime1">
              <a:rPr lang="zh-TW" altLang="en-US" smtClean="0"/>
              <a:t>2012/11/15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altLang="zh-TW" smtClean="0"/>
              <a:t>A Presentation in Advanced Defense Lab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4752F8-318F-4B86-AB71-6CC763D7D3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591817"/>
          </a:xfrm>
        </p:spPr>
        <p:txBody>
          <a:bodyPr>
            <a:normAutofit/>
          </a:bodyPr>
          <a:lstStyle/>
          <a:p>
            <a:r>
              <a:rPr lang="en-US" altLang="zh-TW" sz="4800" b="1" dirty="0" smtClean="0"/>
              <a:t>Protecting Browsers from Cross-Origin CSS Attacks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635896" y="2106264"/>
            <a:ext cx="4464496" cy="23308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altLang="zh-TW" sz="2800" dirty="0" smtClean="0"/>
              <a:t>Lin-</a:t>
            </a:r>
            <a:r>
              <a:rPr lang="en-US" altLang="zh-TW" sz="2800" dirty="0" err="1" smtClean="0"/>
              <a:t>Shung</a:t>
            </a:r>
            <a:r>
              <a:rPr lang="en-US" altLang="zh-TW" sz="2800" dirty="0" smtClean="0"/>
              <a:t> Huang, Zack Weinberg</a:t>
            </a:r>
          </a:p>
          <a:p>
            <a:pPr algn="l"/>
            <a:r>
              <a:rPr lang="en-US" altLang="zh-TW" sz="2800" i="1" dirty="0" smtClean="0"/>
              <a:t>Carnegie Mellon University</a:t>
            </a:r>
          </a:p>
          <a:p>
            <a:pPr algn="l"/>
            <a:endParaRPr lang="en-US" altLang="zh-TW" sz="2800" i="1" dirty="0" smtClean="0"/>
          </a:p>
          <a:p>
            <a:pPr algn="l"/>
            <a:r>
              <a:rPr lang="en-US" altLang="zh-TW" sz="2800" dirty="0" smtClean="0"/>
              <a:t>Chris Evans</a:t>
            </a:r>
          </a:p>
          <a:p>
            <a:pPr algn="l"/>
            <a:r>
              <a:rPr lang="en-US" altLang="zh-TW" sz="2800" i="1" dirty="0" smtClean="0"/>
              <a:t>Google</a:t>
            </a:r>
          </a:p>
          <a:p>
            <a:pPr algn="l"/>
            <a:endParaRPr lang="en-US" altLang="zh-TW" sz="2800" i="1" dirty="0" smtClean="0"/>
          </a:p>
          <a:p>
            <a:pPr algn="l"/>
            <a:r>
              <a:rPr lang="en-US" altLang="zh-TW" sz="2800" dirty="0" smtClean="0"/>
              <a:t>Collin Jackson</a:t>
            </a:r>
          </a:p>
          <a:p>
            <a:pPr algn="l"/>
            <a:r>
              <a:rPr lang="en-US" altLang="zh-TW" sz="2800" i="1" dirty="0" smtClean="0"/>
              <a:t>Carnegie Mellon University</a:t>
            </a:r>
          </a:p>
          <a:p>
            <a:pPr algn="l"/>
            <a:endParaRPr lang="zh-TW" altLang="en-US" sz="2800" i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3707904" y="458112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>
                <a:solidFill>
                  <a:schemeClr val="tx1">
                    <a:tint val="75000"/>
                  </a:schemeClr>
                </a:solidFill>
                <a:latin typeface="+mj-lt"/>
              </a:rPr>
              <a:t>17th ACM CCS </a:t>
            </a:r>
            <a:r>
              <a:rPr lang="en-US" altLang="zh-TW" i="1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(October, 2010)</a:t>
            </a:r>
            <a:endParaRPr lang="zh-TW" altLang="en-US" i="1" dirty="0">
              <a:solidFill>
                <a:schemeClr val="tx1">
                  <a:tint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5373216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Hitesh Kumar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5795972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Abhinav</a:t>
            </a:r>
            <a:r>
              <a:rPr lang="en-US" dirty="0" smtClean="0"/>
              <a:t> </a:t>
            </a:r>
            <a:r>
              <a:rPr lang="en-US" dirty="0" err="1" smtClean="0"/>
              <a:t>Choudhary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Browser Behavior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Cross-Origin Content Inclusion</a:t>
            </a:r>
          </a:p>
          <a:p>
            <a:pPr lvl="1"/>
            <a:r>
              <a:rPr lang="en-US" altLang="zh-TW" dirty="0" smtClean="0"/>
              <a:t>Requests for cross-origin resources transmit any credentials associated with the site </a:t>
            </a:r>
            <a:r>
              <a:rPr lang="en-US" altLang="zh-TW" dirty="0" smtClean="0">
                <a:solidFill>
                  <a:schemeClr val="accent1"/>
                </a:solidFill>
              </a:rPr>
              <a:t>that hosts the resource</a:t>
            </a:r>
            <a:r>
              <a:rPr lang="en-US" altLang="zh-TW" dirty="0" smtClean="0"/>
              <a:t>, </a:t>
            </a:r>
            <a:r>
              <a:rPr lang="en-US" altLang="zh-TW" i="1" dirty="0" smtClean="0">
                <a:solidFill>
                  <a:schemeClr val="accent1"/>
                </a:solidFill>
              </a:rPr>
              <a:t>not</a:t>
            </a:r>
            <a:r>
              <a:rPr lang="en-US" altLang="zh-TW" dirty="0" smtClean="0"/>
              <a:t> credentials associated with the site </a:t>
            </a:r>
            <a:r>
              <a:rPr lang="en-US" altLang="zh-TW" dirty="0" smtClean="0">
                <a:solidFill>
                  <a:schemeClr val="accent1"/>
                </a:solidFill>
              </a:rPr>
              <a:t>whose page made the reference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Browser Behavior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Error-Tolerant Style Sheet Parsing</a:t>
            </a:r>
          </a:p>
          <a:p>
            <a:pPr lvl="1"/>
            <a:r>
              <a:rPr lang="en-US" altLang="zh-TW" dirty="0" smtClean="0"/>
              <a:t>When browsers encounter syntax errors in CSS, they </a:t>
            </a:r>
            <a:r>
              <a:rPr lang="en-US" altLang="zh-TW" dirty="0" smtClean="0">
                <a:solidFill>
                  <a:schemeClr val="accent1"/>
                </a:solidFill>
              </a:rPr>
              <a:t>discard the current</a:t>
            </a:r>
            <a:r>
              <a:rPr lang="en-US" altLang="zh-TW" dirty="0" smtClean="0"/>
              <a:t> syntactic construct, skip ahead until what appears to be the </a:t>
            </a:r>
            <a:r>
              <a:rPr lang="en-US" altLang="zh-TW" dirty="0" smtClean="0">
                <a:solidFill>
                  <a:schemeClr val="accent1"/>
                </a:solidFill>
              </a:rPr>
              <a:t>beginning of the next</a:t>
            </a:r>
            <a:r>
              <a:rPr lang="en-US" altLang="zh-TW" dirty="0" smtClean="0"/>
              <a:t> one.</a:t>
            </a:r>
          </a:p>
          <a:p>
            <a:r>
              <a:rPr lang="en-US" altLang="zh-TW" dirty="0" smtClean="0"/>
              <a:t>CSS parsing mode</a:t>
            </a:r>
          </a:p>
          <a:p>
            <a:pPr lvl="1"/>
            <a:r>
              <a:rPr lang="en-US" altLang="zh-TW" dirty="0" smtClean="0"/>
              <a:t>Quirks mode</a:t>
            </a:r>
          </a:p>
          <a:p>
            <a:pPr lvl="1"/>
            <a:r>
              <a:rPr lang="en-US" altLang="zh-TW" dirty="0" smtClean="0"/>
              <a:t>Strict/standards mode</a:t>
            </a:r>
          </a:p>
          <a:p>
            <a:pPr lvl="2"/>
            <a:r>
              <a:rPr lang="en-US" altLang="zh-TW" dirty="0" smtClean="0"/>
              <a:t>&lt;!</a:t>
            </a:r>
            <a:r>
              <a:rPr lang="en-US" altLang="zh-TW" dirty="0" smtClean="0">
                <a:solidFill>
                  <a:schemeClr val="accent1"/>
                </a:solidFill>
              </a:rPr>
              <a:t>DOCTYPE</a:t>
            </a:r>
            <a:r>
              <a:rPr lang="en-US" altLang="zh-TW" dirty="0" smtClean="0"/>
              <a:t> html PUBLIC "-//W3C//DTD XHTML 1.0 Transitional//EN" "http://www.w3.org/TR/xhtml1/DTD/xhtml1-transitional.dtd"&gt;</a:t>
            </a:r>
          </a:p>
          <a:p>
            <a:pPr lvl="2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Browser Behavior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Principles of error-tolerant style sheet parsing</a:t>
            </a:r>
          </a:p>
          <a:p>
            <a:pPr lvl="1"/>
            <a:r>
              <a:rPr lang="en-US" altLang="zh-TW" dirty="0" smtClean="0"/>
              <a:t>Even while skipping, </a:t>
            </a:r>
            <a:r>
              <a:rPr lang="en-US" altLang="zh-TW" dirty="0" smtClean="0">
                <a:solidFill>
                  <a:schemeClr val="accent1"/>
                </a:solidFill>
              </a:rPr>
              <a:t>parentheses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chemeClr val="accent1"/>
                </a:solidFill>
              </a:rPr>
              <a:t>square brackets</a:t>
            </a:r>
            <a:r>
              <a:rPr lang="en-US" altLang="zh-TW" dirty="0" smtClean="0"/>
              <a:t>,</a:t>
            </a:r>
            <a:r>
              <a:rPr lang="en-US" altLang="zh-TW" dirty="0" smtClean="0">
                <a:solidFill>
                  <a:schemeClr val="accent1"/>
                </a:solidFill>
              </a:rPr>
              <a:t> and curly braces</a:t>
            </a:r>
            <a:r>
              <a:rPr lang="en-US" altLang="zh-TW" dirty="0" smtClean="0"/>
              <a:t> must be properly </a:t>
            </a:r>
            <a:r>
              <a:rPr lang="en-US" altLang="zh-TW" b="1" dirty="0" smtClean="0">
                <a:solidFill>
                  <a:schemeClr val="accent1"/>
                </a:solidFill>
              </a:rPr>
              <a:t>balanced and nested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chemeClr val="accent1"/>
                </a:solidFill>
              </a:rPr>
              <a:t>next syntactic construct</a:t>
            </a:r>
            <a:r>
              <a:rPr lang="en-US" altLang="zh-TW" dirty="0" smtClean="0"/>
              <a:t> might begin after the next semicolon, after going up one brace level, or </a:t>
            </a:r>
            <a:r>
              <a:rPr lang="en-US" altLang="zh-TW" dirty="0" smtClean="0">
                <a:solidFill>
                  <a:schemeClr val="accent1"/>
                </a:solidFill>
              </a:rPr>
              <a:t>after the next brace-enclosed block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The end of a style sheet closes all open constructs </a:t>
            </a:r>
            <a:r>
              <a:rPr lang="en-US" altLang="zh-TW" b="1" dirty="0" smtClean="0">
                <a:solidFill>
                  <a:schemeClr val="accent1"/>
                </a:solidFill>
              </a:rPr>
              <a:t>without</a:t>
            </a:r>
            <a:r>
              <a:rPr lang="en-US" altLang="zh-TW" dirty="0" smtClean="0">
                <a:solidFill>
                  <a:schemeClr val="accent1"/>
                </a:solidFill>
              </a:rPr>
              <a:t> error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Attack Steps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a cross-origin CSS attack, the attacker injects strings into the target document that </a:t>
            </a:r>
            <a:r>
              <a:rPr lang="en-US" altLang="zh-TW" dirty="0" smtClean="0">
                <a:solidFill>
                  <a:schemeClr val="accent1"/>
                </a:solidFill>
              </a:rPr>
              <a:t>bracket the data</a:t>
            </a:r>
            <a:r>
              <a:rPr lang="en-US" altLang="zh-TW" dirty="0" smtClean="0"/>
              <a:t> to be stolen.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CSS String Injection</a:t>
            </a:r>
            <a:endParaRPr lang="zh-TW" alt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34766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988840"/>
            <a:ext cx="34480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向右箭號 8"/>
          <p:cNvSpPr/>
          <p:nvPr/>
        </p:nvSpPr>
        <p:spPr>
          <a:xfrm>
            <a:off x="4139952" y="3789040"/>
            <a:ext cx="936104" cy="7200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Cross-Origin CSS Import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When the victim user visits </a:t>
            </a:r>
            <a:r>
              <a:rPr lang="en-US" altLang="zh-TW" dirty="0" smtClean="0">
                <a:solidFill>
                  <a:schemeClr val="accent1"/>
                </a:solidFill>
              </a:rPr>
              <a:t>attacker.com</a:t>
            </a:r>
          </a:p>
          <a:p>
            <a:r>
              <a:rPr lang="en-US" altLang="zh-TW" sz="2400" dirty="0" smtClean="0"/>
              <a:t>&lt;LINK REL="</a:t>
            </a:r>
            <a:r>
              <a:rPr lang="en-US" altLang="zh-TW" sz="2400" dirty="0" err="1" smtClean="0"/>
              <a:t>stylesheet</a:t>
            </a:r>
            <a:r>
              <a:rPr lang="en-US" altLang="zh-TW" sz="2400" dirty="0" smtClean="0"/>
              <a:t>" HREF="http://</a:t>
            </a:r>
            <a:r>
              <a:rPr lang="en-US" altLang="zh-TW" sz="2400" dirty="0" smtClean="0">
                <a:solidFill>
                  <a:schemeClr val="accent1"/>
                </a:solidFill>
              </a:rPr>
              <a:t>target.com</a:t>
            </a:r>
            <a:r>
              <a:rPr lang="en-US" altLang="zh-TW" sz="2400" dirty="0" smtClean="0"/>
              <a:t>"&gt;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or</a:t>
            </a:r>
            <a:br>
              <a:rPr lang="en-US" altLang="zh-TW" dirty="0" smtClean="0"/>
            </a:br>
            <a:r>
              <a:rPr lang="en-US" altLang="zh-TW" sz="2400" dirty="0" smtClean="0"/>
              <a:t>&lt;STYLE&gt;@import </a:t>
            </a:r>
            <a:r>
              <a:rPr lang="en-US" altLang="zh-TW" sz="2400" dirty="0" err="1" smtClean="0"/>
              <a:t>url</a:t>
            </a:r>
            <a:r>
              <a:rPr lang="en-US" altLang="zh-TW" sz="2400" dirty="0" smtClean="0"/>
              <a:t>(http://</a:t>
            </a:r>
            <a:r>
              <a:rPr lang="en-US" altLang="zh-TW" sz="2400" dirty="0" smtClean="0">
                <a:solidFill>
                  <a:schemeClr val="accent1"/>
                </a:solidFill>
              </a:rPr>
              <a:t>target.com</a:t>
            </a:r>
            <a:r>
              <a:rPr lang="en-US" altLang="zh-TW" sz="2400" dirty="0" smtClean="0"/>
              <a:t>);&lt;/STYLE&gt;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Confidential Data Extraction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21" y="4869160"/>
            <a:ext cx="89820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412776"/>
            <a:ext cx="2593479" cy="332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7313" y="1610072"/>
            <a:ext cx="92678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Attack Limitations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Insufficient Injection points</a:t>
            </a:r>
          </a:p>
          <a:p>
            <a:pPr lvl="1"/>
            <a:r>
              <a:rPr lang="en-US" altLang="zh-TW" dirty="0" smtClean="0"/>
              <a:t>The attacker must inject </a:t>
            </a:r>
            <a:r>
              <a:rPr lang="en-US" altLang="zh-TW" dirty="0" smtClean="0">
                <a:solidFill>
                  <a:schemeClr val="accent1"/>
                </a:solidFill>
              </a:rPr>
              <a:t>two strings</a:t>
            </a:r>
            <a:r>
              <a:rPr lang="en-US" altLang="zh-TW" dirty="0" smtClean="0"/>
              <a:t> into the document containing the secret.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Quotes</a:t>
            </a:r>
          </a:p>
          <a:p>
            <a:pPr lvl="1"/>
            <a:r>
              <a:rPr lang="en-US" altLang="zh-TW" dirty="0" smtClean="0"/>
              <a:t>If the secret contains both types of quotes, or the attacker cannot predict which type of quotes it will contain, the attack may fail.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Attack Limitations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Line Breaks</a:t>
            </a:r>
          </a:p>
          <a:p>
            <a:pPr lvl="1"/>
            <a:r>
              <a:rPr lang="en-US" altLang="zh-TW" dirty="0" smtClean="0"/>
              <a:t>Internet Explorer permits </a:t>
            </a:r>
            <a:r>
              <a:rPr lang="en-US" altLang="zh-TW" dirty="0" err="1" smtClean="0">
                <a:solidFill>
                  <a:schemeClr val="accent1"/>
                </a:solidFill>
              </a:rPr>
              <a:t>unescaped</a:t>
            </a:r>
            <a:r>
              <a:rPr lang="en-US" altLang="zh-TW" dirty="0" smtClean="0">
                <a:solidFill>
                  <a:schemeClr val="accent1"/>
                </a:solidFill>
              </a:rPr>
              <a:t> line breaks</a:t>
            </a:r>
            <a:r>
              <a:rPr lang="en-US" altLang="zh-TW" dirty="0" smtClean="0"/>
              <a:t> in CSS string constants and </a:t>
            </a:r>
            <a:r>
              <a:rPr lang="en-US" altLang="zh-TW" dirty="0" err="1" smtClean="0"/>
              <a:t>url</a:t>
            </a:r>
            <a:r>
              <a:rPr lang="en-US" altLang="zh-TW" dirty="0" smtClean="0"/>
              <a:t>()s.</a:t>
            </a:r>
          </a:p>
          <a:p>
            <a:r>
              <a:rPr lang="en-US" altLang="zh-TW" dirty="0" smtClean="0"/>
              <a:t>Character Escapes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Forcing UTF-7</a:t>
            </a:r>
          </a:p>
          <a:p>
            <a:pPr lvl="1"/>
            <a:r>
              <a:rPr lang="en-US" altLang="zh-TW" dirty="0" smtClean="0"/>
              <a:t>&lt;LINK REL="</a:t>
            </a:r>
            <a:r>
              <a:rPr lang="en-US" altLang="zh-TW" dirty="0" err="1" smtClean="0"/>
              <a:t>stylesheet</a:t>
            </a:r>
            <a:r>
              <a:rPr lang="en-US" altLang="zh-TW" dirty="0" smtClean="0"/>
              <a:t>“ REF=“http://target.com”  CHARSET="utf-7"&gt;</a:t>
            </a:r>
          </a:p>
          <a:p>
            <a:pPr lvl="1"/>
            <a:r>
              <a:rPr lang="en-US" altLang="zh-TW" dirty="0" smtClean="0"/>
              <a:t>{}#f{font-family:+ACI-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Threat Model</a:t>
            </a:r>
          </a:p>
          <a:p>
            <a:r>
              <a:rPr lang="en-US" altLang="zh-TW" dirty="0" smtClean="0"/>
              <a:t>Cross-Origin CSS Attacks</a:t>
            </a:r>
          </a:p>
          <a:p>
            <a:r>
              <a:rPr lang="en-US" altLang="zh-TW" dirty="0" smtClean="0"/>
              <a:t>Example Attacks</a:t>
            </a:r>
          </a:p>
          <a:p>
            <a:r>
              <a:rPr lang="en-US" altLang="zh-TW" dirty="0" smtClean="0"/>
              <a:t>Defenses</a:t>
            </a:r>
          </a:p>
          <a:p>
            <a:r>
              <a:rPr lang="en-US" altLang="zh-TW" dirty="0" smtClean="0"/>
              <a:t>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Attack Limitations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Forcing UTF-7</a:t>
            </a:r>
          </a:p>
          <a:p>
            <a:pPr lvl="1"/>
            <a:r>
              <a:rPr lang="en-US" altLang="zh-TW" sz="2000" dirty="0" smtClean="0"/>
              <a:t>&lt;LINK REL="</a:t>
            </a:r>
            <a:r>
              <a:rPr lang="en-US" altLang="zh-TW" sz="2000" dirty="0" err="1" smtClean="0"/>
              <a:t>stylesheet</a:t>
            </a:r>
            <a:r>
              <a:rPr lang="en-US" altLang="zh-TW" sz="2000" dirty="0" smtClean="0"/>
              <a:t>“ REF=“http://target.com”  CHARSET="utf-7"&gt;</a:t>
            </a:r>
          </a:p>
          <a:p>
            <a:pPr lvl="1"/>
            <a:r>
              <a:rPr lang="en-US" altLang="zh-TW" sz="2000" dirty="0" smtClean="0"/>
              <a:t>{}#f{font-family:+ACI-</a:t>
            </a:r>
          </a:p>
          <a:p>
            <a:pPr lvl="1"/>
            <a:endParaRPr lang="zh-TW" alt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 t="41783" r="30898" b="15461"/>
          <a:stretch>
            <a:fillRect/>
          </a:stretch>
        </p:blipFill>
        <p:spPr bwMode="auto">
          <a:xfrm>
            <a:off x="395536" y="3645024"/>
            <a:ext cx="8424936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矩形 6"/>
          <p:cNvSpPr/>
          <p:nvPr/>
        </p:nvSpPr>
        <p:spPr>
          <a:xfrm>
            <a:off x="539552" y="4869160"/>
            <a:ext cx="36724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Attacks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Internet Movie Database (</a:t>
            </a:r>
            <a:r>
              <a:rPr lang="en-US" altLang="zh-TW" dirty="0" err="1" smtClean="0"/>
              <a:t>IMDb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allows registered users to rate films, make posts on message boards, and </a:t>
            </a:r>
            <a:r>
              <a:rPr lang="en-US" altLang="zh-TW" dirty="0" smtClean="0">
                <a:solidFill>
                  <a:schemeClr val="accent1"/>
                </a:solidFill>
              </a:rPr>
              <a:t>send private messages</a:t>
            </a:r>
            <a:r>
              <a:rPr lang="en-US" altLang="zh-TW" dirty="0" smtClean="0"/>
              <a:t> to each other.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IMDb</a:t>
            </a:r>
            <a:r>
              <a:rPr lang="en-US" altLang="zh-TW" dirty="0" smtClean="0"/>
              <a:t> Example</a:t>
            </a:r>
            <a:endParaRPr lang="zh-TW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 l="9150" t="3517" r="52460" b="47897"/>
          <a:stretch>
            <a:fillRect/>
          </a:stretch>
        </p:blipFill>
        <p:spPr bwMode="auto">
          <a:xfrm>
            <a:off x="4211960" y="2348880"/>
            <a:ext cx="4680520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492896"/>
            <a:ext cx="33909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1475656" y="3284984"/>
            <a:ext cx="100811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68144" y="2348880"/>
            <a:ext cx="79208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9289"/>
            <a:ext cx="8229600" cy="1077463"/>
          </a:xfrm>
        </p:spPr>
        <p:txBody>
          <a:bodyPr/>
          <a:lstStyle/>
          <a:p>
            <a:r>
              <a:rPr lang="en-US" altLang="zh-TW" dirty="0" smtClean="0"/>
              <a:t>Yahoo! Mail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Send an email to the victim with the subject line: </a:t>
            </a:r>
          </a:p>
          <a:p>
            <a:pPr marL="457200" lvl="1" indent="0">
              <a:buNone/>
            </a:pPr>
            <a:r>
              <a:rPr lang="en-US" altLang="zh-TW" dirty="0" smtClean="0"/>
              <a:t>');}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Wait for some time while the victim receives other messages.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Send another email to the victim with the subject line: </a:t>
            </a:r>
          </a:p>
          <a:p>
            <a:pPr marL="457200" lvl="1" indent="0">
              <a:buNone/>
            </a:pPr>
            <a:r>
              <a:rPr lang="en-US" altLang="zh-TW" dirty="0" smtClean="0"/>
              <a:t>{}body{</a:t>
            </a:r>
            <a:r>
              <a:rPr lang="en-US" altLang="zh-TW" dirty="0" err="1" smtClean="0"/>
              <a:t>background-image:url</a:t>
            </a:r>
            <a:r>
              <a:rPr lang="en-US" altLang="zh-TW" dirty="0" smtClean="0"/>
              <a:t>(‘</a:t>
            </a:r>
          </a:p>
          <a:p>
            <a:pPr marL="457200" lvl="1" indent="0">
              <a:buNone/>
            </a:pPr>
            <a:endParaRPr lang="en-US" altLang="zh-TW" sz="2400" dirty="0"/>
          </a:p>
          <a:p>
            <a:pPr marL="457200" lvl="1" indent="0">
              <a:buNone/>
            </a:pPr>
            <a:r>
              <a:rPr lang="en-US" altLang="zh-TW" sz="2400" dirty="0" smtClean="0"/>
              <a:t>Induce the victim to visit attacker.com while signed</a:t>
            </a:r>
          </a:p>
          <a:p>
            <a:pPr marL="457200" lvl="1" indent="0">
              <a:buNone/>
            </a:pPr>
            <a:r>
              <a:rPr lang="en-US" altLang="zh-TW" sz="2400" dirty="0" smtClean="0"/>
              <a:t>into </a:t>
            </a:r>
            <a:r>
              <a:rPr lang="en-US" altLang="zh-TW" sz="2400" dirty="0"/>
              <a:t>Yahoo! Mail. The attacking page is as </a:t>
            </a:r>
            <a:r>
              <a:rPr lang="en-US" altLang="zh-TW" sz="2400" dirty="0" smtClean="0"/>
              <a:t>follows</a:t>
            </a:r>
            <a:endParaRPr lang="en-US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95536"/>
          </a:xfrm>
        </p:spPr>
        <p:txBody>
          <a:bodyPr/>
          <a:lstStyle/>
          <a:p>
            <a:r>
              <a:rPr lang="en-US" altLang="zh-TW" dirty="0" smtClean="0"/>
              <a:t>Yahoo! Mail Example</a:t>
            </a:r>
            <a:endParaRPr lang="zh-TW" alt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525" y="1988840"/>
            <a:ext cx="42576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3131840" y="2564904"/>
            <a:ext cx="22322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23528"/>
          </a:xfrm>
        </p:spPr>
        <p:txBody>
          <a:bodyPr/>
          <a:lstStyle/>
          <a:p>
            <a:r>
              <a:rPr lang="en-US" altLang="zh-TW" dirty="0" smtClean="0"/>
              <a:t>Defenses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Content Type Enforcement Proposal</a:t>
            </a:r>
          </a:p>
          <a:p>
            <a:pPr lvl="1"/>
            <a:r>
              <a:rPr lang="en-US" altLang="zh-TW" sz="1800" dirty="0" smtClean="0"/>
              <a:t>HTTP header</a:t>
            </a:r>
          </a:p>
          <a:p>
            <a:pPr lvl="2"/>
            <a:r>
              <a:rPr lang="en-US" altLang="zh-TW" sz="1800" dirty="0" smtClean="0"/>
              <a:t>Content-Type: text/</a:t>
            </a:r>
            <a:r>
              <a:rPr lang="en-US" altLang="zh-TW" sz="1800" dirty="0" err="1" smtClean="0">
                <a:solidFill>
                  <a:schemeClr val="accent1"/>
                </a:solidFill>
              </a:rPr>
              <a:t>css</a:t>
            </a:r>
            <a:endParaRPr lang="en-US" altLang="zh-TW" sz="1800" dirty="0" smtClean="0">
              <a:solidFill>
                <a:schemeClr val="accent1"/>
              </a:solidFill>
            </a:endParaRPr>
          </a:p>
          <a:p>
            <a:pPr lvl="2"/>
            <a:r>
              <a:rPr lang="en-US" altLang="zh-TW" sz="1800" dirty="0" smtClean="0"/>
              <a:t>Content-Type: text/</a:t>
            </a:r>
            <a:r>
              <a:rPr lang="en-US" altLang="zh-TW" sz="1800" dirty="0" smtClean="0">
                <a:solidFill>
                  <a:schemeClr val="accent1"/>
                </a:solidFill>
              </a:rPr>
              <a:t>html</a:t>
            </a:r>
          </a:p>
          <a:p>
            <a:pPr lvl="1"/>
            <a:endParaRPr lang="en-US" altLang="zh-TW" sz="1800" dirty="0" smtClean="0">
              <a:solidFill>
                <a:schemeClr val="accent1"/>
              </a:solidFill>
            </a:endParaRPr>
          </a:p>
          <a:p>
            <a:pPr lvl="1"/>
            <a:r>
              <a:rPr lang="en-US" altLang="zh-TW" sz="1800" dirty="0" smtClean="0"/>
              <a:t>Strict Enforcement</a:t>
            </a:r>
          </a:p>
          <a:p>
            <a:pPr lvl="2"/>
            <a:r>
              <a:rPr lang="en-US" altLang="zh-TW" sz="1800" dirty="0" smtClean="0"/>
              <a:t>Strict enforcement </a:t>
            </a:r>
            <a:r>
              <a:rPr lang="en-US" altLang="zh-TW" sz="1800" dirty="0" smtClean="0">
                <a:solidFill>
                  <a:schemeClr val="accent1"/>
                </a:solidFill>
              </a:rPr>
              <a:t>refuses</a:t>
            </a:r>
            <a:r>
              <a:rPr lang="en-US" altLang="zh-TW" sz="1800" dirty="0" smtClean="0"/>
              <a:t> to load any style sheet </a:t>
            </a:r>
            <a:r>
              <a:rPr lang="en-US" altLang="zh-TW" sz="1800" dirty="0" err="1" smtClean="0"/>
              <a:t>crossorigin</a:t>
            </a:r>
            <a:r>
              <a:rPr lang="en-US" altLang="zh-TW" sz="1800" dirty="0" smtClean="0"/>
              <a:t>, unless it is properly labeled text/</a:t>
            </a:r>
            <a:r>
              <a:rPr lang="en-US" altLang="zh-TW" sz="1800" dirty="0" err="1" smtClean="0"/>
              <a:t>css</a:t>
            </a:r>
            <a:r>
              <a:rPr lang="en-US" altLang="zh-TW" sz="1800" dirty="0" smtClean="0"/>
              <a:t>.</a:t>
            </a:r>
          </a:p>
          <a:p>
            <a:pPr lvl="2"/>
            <a:r>
              <a:rPr lang="en-US" altLang="zh-TW" sz="1800" dirty="0" smtClean="0"/>
              <a:t>content type </a:t>
            </a:r>
            <a:r>
              <a:rPr lang="en-US" altLang="zh-TW" sz="1800" dirty="0" err="1" smtClean="0">
                <a:solidFill>
                  <a:schemeClr val="accent1"/>
                </a:solidFill>
              </a:rPr>
              <a:t>misconfigurations</a:t>
            </a:r>
            <a:r>
              <a:rPr lang="en-US" altLang="zh-TW" sz="1800" dirty="0" smtClean="0"/>
              <a:t> are common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7240"/>
            <a:ext cx="8229600" cy="1051520"/>
          </a:xfrm>
        </p:spPr>
        <p:txBody>
          <a:bodyPr/>
          <a:lstStyle/>
          <a:p>
            <a:r>
              <a:rPr lang="en-US" altLang="zh-TW" dirty="0" smtClean="0"/>
              <a:t>Defenses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2400" dirty="0" smtClean="0"/>
              <a:t>Minimal Enforcement</a:t>
            </a:r>
          </a:p>
          <a:p>
            <a:pPr lvl="2"/>
            <a:r>
              <a:rPr lang="en-US" altLang="zh-TW" sz="2400" dirty="0" smtClean="0"/>
              <a:t>Block if:</a:t>
            </a:r>
          </a:p>
          <a:p>
            <a:pPr lvl="3"/>
            <a:r>
              <a:rPr lang="en-US" altLang="zh-TW" sz="2400" dirty="0" smtClean="0"/>
              <a:t>cross-origin</a:t>
            </a:r>
          </a:p>
          <a:p>
            <a:pPr lvl="3"/>
            <a:r>
              <a:rPr lang="en-US" altLang="zh-TW" sz="2400" dirty="0" smtClean="0"/>
              <a:t>invalid content type</a:t>
            </a:r>
          </a:p>
          <a:p>
            <a:pPr lvl="3"/>
            <a:r>
              <a:rPr lang="en-US" altLang="zh-TW" sz="2400" dirty="0" smtClean="0">
                <a:solidFill>
                  <a:schemeClr val="accent1"/>
                </a:solidFill>
              </a:rPr>
              <a:t>syntactically malformed</a:t>
            </a:r>
            <a:endParaRPr lang="zh-TW" alt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23528"/>
          </a:xfrm>
        </p:spPr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crawled the top 100,000 web sites ranked by </a:t>
            </a:r>
            <a:r>
              <a:rPr lang="en-US" altLang="zh-TW" dirty="0" err="1" smtClean="0"/>
              <a:t>Alexa</a:t>
            </a:r>
            <a:r>
              <a:rPr lang="en-US" altLang="zh-TW" dirty="0" smtClean="0"/>
              <a:t> and identified all of the style sheet resources used by their </a:t>
            </a:r>
            <a:r>
              <a:rPr lang="en-US" altLang="zh-TW" dirty="0" smtClean="0">
                <a:solidFill>
                  <a:schemeClr val="accent1"/>
                </a:solidFill>
              </a:rPr>
              <a:t>front pages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79512"/>
          </a:xfrm>
        </p:spPr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1988840"/>
            <a:ext cx="8667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2411760" y="2405087"/>
            <a:ext cx="79208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581128"/>
            <a:ext cx="42100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6660232" y="1988840"/>
            <a:ext cx="2160240" cy="15121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>
            <a:stCxn id="10" idx="2"/>
          </p:cNvCxnSpPr>
          <p:nvPr/>
        </p:nvCxnSpPr>
        <p:spPr>
          <a:xfrm rot="5400000">
            <a:off x="6552220" y="3320988"/>
            <a:ext cx="1008112" cy="13681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555776" y="5013176"/>
            <a:ext cx="40324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2555776" y="5949280"/>
            <a:ext cx="40324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6804248" y="2996952"/>
            <a:ext cx="201622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6876256" y="4725144"/>
            <a:ext cx="22322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Strict Enforcement</a:t>
            </a:r>
          </a:p>
          <a:p>
            <a:r>
              <a:rPr lang="en-US" altLang="zh-TW" dirty="0" smtClean="0">
                <a:sym typeface="Wingdings" pitchFamily="2" charset="2"/>
              </a:rPr>
              <a:t>62 sites ≈ 0.06%</a:t>
            </a:r>
            <a:endParaRPr lang="zh-TW" altLang="en-US" dirty="0"/>
          </a:p>
        </p:txBody>
      </p:sp>
      <p:cxnSp>
        <p:nvCxnSpPr>
          <p:cNvPr id="18" name="直線單箭頭接點 17"/>
          <p:cNvCxnSpPr>
            <a:stCxn id="15" idx="2"/>
            <a:endCxn id="16" idx="0"/>
          </p:cNvCxnSpPr>
          <p:nvPr/>
        </p:nvCxnSpPr>
        <p:spPr>
          <a:xfrm rot="16200000" flipH="1">
            <a:off x="7182290" y="3915054"/>
            <a:ext cx="1440160" cy="1800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23528"/>
          </a:xfrm>
        </p:spPr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Within the </a:t>
            </a:r>
            <a:r>
              <a:rPr lang="en-US" dirty="0" err="1"/>
              <a:t>Alexa</a:t>
            </a:r>
            <a:r>
              <a:rPr lang="en-US" dirty="0"/>
              <a:t> top 100,000 web sites, we observed </a:t>
            </a:r>
            <a:r>
              <a:rPr lang="en-US" dirty="0" smtClean="0"/>
              <a:t>a total </a:t>
            </a:r>
            <a:r>
              <a:rPr lang="en-US" dirty="0"/>
              <a:t>of 1,009 CSS resources labeled with an incorrect </a:t>
            </a:r>
            <a:r>
              <a:rPr lang="en-US" dirty="0" smtClean="0"/>
              <a:t>content type </a:t>
            </a:r>
            <a:r>
              <a:rPr lang="en-US" dirty="0"/>
              <a:t>(excluding responses with HTTP errors). Of these, </a:t>
            </a:r>
            <a:r>
              <a:rPr lang="en-US" dirty="0" smtClean="0"/>
              <a:t>572 are </a:t>
            </a:r>
            <a:r>
              <a:rPr lang="en-US" dirty="0"/>
              <a:t>associated with sites being rendered in standards </a:t>
            </a:r>
            <a:r>
              <a:rPr lang="en-US" dirty="0" smtClean="0"/>
              <a:t>mode, and </a:t>
            </a:r>
            <a:r>
              <a:rPr lang="en-US" dirty="0"/>
              <a:t>are therefore already being ignored.</a:t>
            </a:r>
            <a:endParaRPr lang="en-US" dirty="0" smtClean="0"/>
          </a:p>
          <a:p>
            <a:r>
              <a:rPr lang="en-US" dirty="0"/>
              <a:t>Of the </a:t>
            </a:r>
            <a:r>
              <a:rPr lang="en-US" dirty="0" smtClean="0"/>
              <a:t>remaining 437 </a:t>
            </a:r>
            <a:r>
              <a:rPr lang="en-US" dirty="0"/>
              <a:t>style sheets, 74 are loaded cross-origin</a:t>
            </a:r>
            <a:r>
              <a:rPr lang="en-US" dirty="0" smtClean="0"/>
              <a:t>; these </a:t>
            </a:r>
            <a:r>
              <a:rPr lang="en-US" dirty="0"/>
              <a:t>are </a:t>
            </a:r>
            <a:r>
              <a:rPr lang="en-US" dirty="0" smtClean="0"/>
              <a:t>the sheets </a:t>
            </a:r>
            <a:r>
              <a:rPr lang="en-US" dirty="0"/>
              <a:t>that would be rejected by the strict defense, </a:t>
            </a:r>
            <a:r>
              <a:rPr lang="en-US" dirty="0" smtClean="0"/>
              <a:t>breaking 62 </a:t>
            </a:r>
            <a:r>
              <a:rPr lang="en-US" dirty="0"/>
              <a:t>(0.06%) of the </a:t>
            </a:r>
            <a:r>
              <a:rPr lang="en-US" dirty="0" err="1"/>
              <a:t>Alexa</a:t>
            </a:r>
            <a:r>
              <a:rPr lang="en-US" dirty="0"/>
              <a:t> sites. This is enough to make </a:t>
            </a:r>
            <a:r>
              <a:rPr lang="en-US" dirty="0" smtClean="0"/>
              <a:t>browser vendors </a:t>
            </a:r>
            <a:r>
              <a:rPr lang="en-US" dirty="0"/>
              <a:t>reluctant to deploy strict enforcement. </a:t>
            </a:r>
            <a:endParaRPr lang="en-US" dirty="0" smtClean="0"/>
          </a:p>
          <a:p>
            <a:r>
              <a:rPr lang="en-US" dirty="0" smtClean="0"/>
              <a:t>The minimal defense</a:t>
            </a:r>
            <a:r>
              <a:rPr lang="en-US" dirty="0"/>
              <a:t>, which accepts cross-origin, mislabeled sheets </a:t>
            </a:r>
            <a:r>
              <a:rPr lang="en-US" dirty="0" smtClean="0"/>
              <a:t>unless they </a:t>
            </a:r>
            <a:r>
              <a:rPr lang="en-US" dirty="0"/>
              <a:t>are also malformed, would not break any of the </a:t>
            </a:r>
            <a:r>
              <a:rPr lang="en-US" dirty="0" smtClean="0"/>
              <a:t>top 100,000 </a:t>
            </a:r>
            <a:r>
              <a:rPr lang="en-US" dirty="0"/>
              <a:t>sites.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96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Web-hosted applications</a:t>
            </a:r>
            <a:r>
              <a:rPr lang="en-US" altLang="zh-TW" dirty="0" smtClean="0"/>
              <a:t> have supplanted traditional </a:t>
            </a:r>
            <a:r>
              <a:rPr lang="en-US" altLang="zh-TW" dirty="0" smtClean="0">
                <a:solidFill>
                  <a:schemeClr val="accent1"/>
                </a:solidFill>
              </a:rPr>
              <a:t>desktop applications</a:t>
            </a:r>
            <a:r>
              <a:rPr lang="en-US" altLang="zh-TW" dirty="0" smtClean="0"/>
              <a:t> for almost everything that requires network communication.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51520"/>
          </a:xfrm>
        </p:spPr>
        <p:txBody>
          <a:bodyPr/>
          <a:lstStyle/>
          <a:p>
            <a:r>
              <a:rPr lang="en-US" altLang="zh-TW" dirty="0" smtClean="0"/>
              <a:t>Adoption</a:t>
            </a:r>
            <a:endParaRPr lang="zh-TW" alt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0888"/>
            <a:ext cx="8620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Other Client-Side Approaches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Block Cookies</a:t>
            </a:r>
          </a:p>
          <a:p>
            <a:pPr lvl="1"/>
            <a:r>
              <a:rPr lang="en-US" altLang="zh-TW" sz="2000" dirty="0" smtClean="0"/>
              <a:t>Some browsers have the option to block only “third-party” cookies, which prevents cookies from being </a:t>
            </a:r>
            <a:r>
              <a:rPr lang="en-US" altLang="zh-TW" sz="2000" dirty="0" smtClean="0">
                <a:solidFill>
                  <a:schemeClr val="accent1"/>
                </a:solidFill>
              </a:rPr>
              <a:t>set</a:t>
            </a:r>
            <a:r>
              <a:rPr lang="en-US" altLang="zh-TW" sz="2000" dirty="0" smtClean="0"/>
              <a:t> by a cross-origin load.</a:t>
            </a:r>
          </a:p>
          <a:p>
            <a:pPr lvl="1"/>
            <a:r>
              <a:rPr lang="en-US" altLang="zh-TW" sz="2000" dirty="0" smtClean="0"/>
              <a:t> But not </a:t>
            </a:r>
            <a:r>
              <a:rPr lang="en-US" altLang="zh-TW" sz="2000" dirty="0" smtClean="0">
                <a:solidFill>
                  <a:schemeClr val="accent1"/>
                </a:solidFill>
              </a:rPr>
              <a:t>read</a:t>
            </a:r>
            <a:r>
              <a:rPr lang="en-US" altLang="zh-TW" sz="2000" dirty="0" smtClean="0"/>
              <a:t>…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Other Client-Side Approaches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Block JavaScript Style APIs</a:t>
            </a:r>
          </a:p>
          <a:p>
            <a:pPr lvl="1"/>
            <a:r>
              <a:rPr lang="en-US" altLang="zh-TW" sz="2000" dirty="0" smtClean="0"/>
              <a:t>Many browsers already prevent JavaScript from reading parsed style rules when those rules were loaded cross-origin.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79512"/>
          </a:xfrm>
        </p:spPr>
        <p:txBody>
          <a:bodyPr/>
          <a:lstStyle/>
          <a:p>
            <a:r>
              <a:rPr lang="en-US" altLang="zh-TW" dirty="0" smtClean="0"/>
              <a:t>Server-Side Mitigation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Newlines</a:t>
            </a:r>
          </a:p>
          <a:p>
            <a:pPr lvl="1"/>
            <a:r>
              <a:rPr lang="en-US" altLang="zh-TW" sz="1800" dirty="0" smtClean="0"/>
              <a:t>Internet Explorer</a:t>
            </a:r>
          </a:p>
          <a:p>
            <a:pPr lvl="1"/>
            <a:endParaRPr lang="en-US" altLang="zh-TW" sz="1800" dirty="0" smtClean="0"/>
          </a:p>
          <a:p>
            <a:r>
              <a:rPr lang="en-US" altLang="zh-TW" sz="2800" dirty="0" smtClean="0"/>
              <a:t>HTML Encoding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Avoid Ambient Authentication</a:t>
            </a:r>
          </a:p>
          <a:p>
            <a:pPr lvl="1"/>
            <a:r>
              <a:rPr lang="en-US" altLang="zh-TW" sz="1800" dirty="0" smtClean="0"/>
              <a:t>However, if a URL with a credential </a:t>
            </a:r>
            <a:r>
              <a:rPr lang="en-US" altLang="zh-TW" sz="1800" dirty="0" smtClean="0">
                <a:solidFill>
                  <a:schemeClr val="accent1"/>
                </a:solidFill>
              </a:rPr>
              <a:t>becomes visible</a:t>
            </a:r>
            <a:r>
              <a:rPr lang="en-US" altLang="zh-TW" sz="1800" dirty="0" smtClean="0"/>
              <a:t> to the victim user (e.g. via the location bar), they might </a:t>
            </a:r>
            <a:r>
              <a:rPr lang="en-US" altLang="zh-TW" sz="1800" dirty="0" smtClean="0">
                <a:solidFill>
                  <a:schemeClr val="accent1"/>
                </a:solidFill>
              </a:rPr>
              <a:t>be tricked into revealing</a:t>
            </a:r>
            <a:r>
              <a:rPr lang="en-US" altLang="zh-TW" sz="1800" dirty="0" smtClean="0"/>
              <a:t> it.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36912"/>
            <a:ext cx="8388424" cy="1399032"/>
          </a:xfrm>
        </p:spPr>
        <p:txBody>
          <a:bodyPr/>
          <a:lstStyle/>
          <a:p>
            <a:pPr algn="ctr"/>
            <a:r>
              <a:rPr lang="en-US" altLang="zh-TW" dirty="0" smtClean="0"/>
              <a:t>Thank You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Same-Origin Policy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same-origin policy is the basic principle used to secure Web applications from each other.</a:t>
            </a:r>
            <a:endParaRPr lang="zh-TW" altLang="en-US" dirty="0"/>
          </a:p>
        </p:txBody>
      </p:sp>
      <p:pic>
        <p:nvPicPr>
          <p:cNvPr id="2050" name="Picture 2" descr="http://www.undolog.com/wp-content/uploads/2007/12/image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3324225" cy="1752600"/>
          </a:xfrm>
          <a:prstGeom prst="rect">
            <a:avLst/>
          </a:prstGeom>
          <a:noFill/>
        </p:spPr>
      </p:pic>
      <p:pic>
        <p:nvPicPr>
          <p:cNvPr id="2052" name="Picture 4" descr="http://www.undolog.com/wp-content/uploads/2007/12/image1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501008"/>
            <a:ext cx="340995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Web Page Contains…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Content</a:t>
            </a:r>
          </a:p>
          <a:p>
            <a:pPr lvl="1"/>
            <a:r>
              <a:rPr lang="en-US" altLang="zh-TW" dirty="0" smtClean="0">
                <a:sym typeface="Wingdings" pitchFamily="2" charset="2"/>
              </a:rPr>
              <a:t>HTML</a:t>
            </a:r>
          </a:p>
          <a:p>
            <a:pPr lvl="1"/>
            <a:endParaRPr lang="en-US" altLang="zh-TW" dirty="0" smtClean="0">
              <a:sym typeface="Wingdings" pitchFamily="2" charset="2"/>
            </a:endParaRPr>
          </a:p>
          <a:p>
            <a:r>
              <a:rPr lang="en-US" altLang="zh-TW" dirty="0" smtClean="0">
                <a:sym typeface="Wingdings" pitchFamily="2" charset="2"/>
              </a:rPr>
              <a:t>Behavior</a:t>
            </a:r>
          </a:p>
          <a:p>
            <a:pPr lvl="1"/>
            <a:r>
              <a:rPr lang="en-US" altLang="zh-TW" dirty="0" smtClean="0">
                <a:sym typeface="Wingdings" pitchFamily="2" charset="2"/>
              </a:rPr>
              <a:t>JavaScript</a:t>
            </a:r>
          </a:p>
          <a:p>
            <a:pPr lvl="1"/>
            <a:endParaRPr lang="en-US" altLang="zh-TW" dirty="0" smtClean="0">
              <a:sym typeface="Wingdings" pitchFamily="2" charset="2"/>
            </a:endParaRPr>
          </a:p>
          <a:p>
            <a:r>
              <a:rPr lang="en-US" altLang="zh-TW" dirty="0" smtClean="0">
                <a:sym typeface="Wingdings" pitchFamily="2" charset="2"/>
              </a:rPr>
              <a:t>Appearance</a:t>
            </a:r>
          </a:p>
          <a:p>
            <a:pPr lvl="1"/>
            <a:r>
              <a:rPr lang="en-US" altLang="zh-TW" dirty="0" smtClean="0"/>
              <a:t>Cascading Style </a:t>
            </a:r>
            <a:r>
              <a:rPr lang="en-US" altLang="zh-TW" dirty="0" smtClean="0"/>
              <a:t>Sheet</a:t>
            </a:r>
            <a:endParaRPr lang="en-US" altLang="zh-TW" dirty="0" smtClean="0">
              <a:sym typeface="Wingdings" pitchFamily="2" charset="2"/>
            </a:endParaRPr>
          </a:p>
        </p:txBody>
      </p:sp>
      <p:pic>
        <p:nvPicPr>
          <p:cNvPr id="23554" name="Picture 2" descr="http://tsuiling.xxking.com/gjunblog/css0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8938" y="2348880"/>
            <a:ext cx="4286250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Error-Tolerant Parsing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To allow future extensibility, the CSS specification mandates </a:t>
            </a:r>
            <a:r>
              <a:rPr lang="en-US" altLang="zh-TW" dirty="0" smtClean="0">
                <a:solidFill>
                  <a:schemeClr val="accent1"/>
                </a:solidFill>
              </a:rPr>
              <a:t>error-tolerant parsing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This leads to a security hole.</a:t>
            </a:r>
          </a:p>
          <a:p>
            <a:pPr lvl="1"/>
            <a:r>
              <a:rPr lang="en-US" altLang="zh-TW" dirty="0" err="1" smtClean="0"/>
              <a:t>GreyMagic</a:t>
            </a:r>
            <a:r>
              <a:rPr lang="en-US" altLang="zh-TW" dirty="0" smtClean="0"/>
              <a:t> Security Advisory GM#004-IE (2002)</a:t>
            </a:r>
          </a:p>
          <a:p>
            <a:pPr lvl="1"/>
            <a:r>
              <a:rPr lang="en-US" altLang="zh-TW" dirty="0" smtClean="0"/>
              <a:t>To date, all published attacks of this type have </a:t>
            </a:r>
            <a:r>
              <a:rPr lang="en-US" altLang="zh-TW" dirty="0" smtClean="0">
                <a:solidFill>
                  <a:schemeClr val="accent1"/>
                </a:solidFill>
              </a:rPr>
              <a:t>required JavaScript</a:t>
            </a:r>
            <a:r>
              <a:rPr lang="en-US" altLang="zh-TW" dirty="0" smtClean="0"/>
              <a:t>, and most have been specific to Internet Explorer.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Threat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Attacker Abilities</a:t>
            </a:r>
          </a:p>
          <a:p>
            <a:pPr lvl="1"/>
            <a:r>
              <a:rPr lang="en-US" altLang="zh-TW" dirty="0" smtClean="0"/>
              <a:t>Sending and receiving arbitrary network traffic from </a:t>
            </a:r>
            <a:r>
              <a:rPr lang="en-US" altLang="zh-TW" dirty="0" smtClean="0">
                <a:solidFill>
                  <a:schemeClr val="accent1"/>
                </a:solidFill>
              </a:rPr>
              <a:t>its own servers</a:t>
            </a:r>
            <a:r>
              <a:rPr lang="en-US" altLang="zh-TW" dirty="0" smtClean="0"/>
              <a:t>.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Target Behavior</a:t>
            </a:r>
          </a:p>
          <a:p>
            <a:pPr lvl="1"/>
            <a:r>
              <a:rPr lang="en-US" altLang="zh-TW" dirty="0" smtClean="0"/>
              <a:t>Attacker’s Inject strings must pass server-side cross-site scripting (XSS) filters such as HTML Purifier.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Victim Behavior</a:t>
            </a:r>
          </a:p>
          <a:p>
            <a:pPr lvl="1"/>
            <a:r>
              <a:rPr lang="en-US" altLang="zh-TW" dirty="0" smtClean="0"/>
              <a:t>The web attacker can entice the victim into visiting its site.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Cross-Origin CSS Attacks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Cross-origin CSS attacks are possible because of existing </a:t>
            </a:r>
            <a:r>
              <a:rPr lang="en-US" altLang="zh-TW" dirty="0" smtClean="0">
                <a:solidFill>
                  <a:schemeClr val="accent1"/>
                </a:solidFill>
              </a:rPr>
              <a:t>browser</a:t>
            </a:r>
            <a:r>
              <a:rPr lang="en-US" altLang="zh-TW" dirty="0" smtClean="0"/>
              <a:t> behaviors, reasonable taken in </a:t>
            </a:r>
            <a:r>
              <a:rPr lang="en-US" altLang="zh-TW" dirty="0" smtClean="0">
                <a:solidFill>
                  <a:schemeClr val="accent1"/>
                </a:solidFill>
              </a:rPr>
              <a:t>isolation</a:t>
            </a:r>
            <a:r>
              <a:rPr lang="en-US" altLang="zh-TW" dirty="0" smtClean="0"/>
              <a:t>, but with </a:t>
            </a:r>
            <a:r>
              <a:rPr lang="en-US" altLang="zh-TW" dirty="0" smtClean="0">
                <a:solidFill>
                  <a:schemeClr val="accent1"/>
                </a:solidFill>
              </a:rPr>
              <a:t>unexpected interactions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Browser Behavior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Session Authentication</a:t>
            </a:r>
          </a:p>
          <a:p>
            <a:pPr lvl="1"/>
            <a:r>
              <a:rPr lang="en-US" altLang="zh-TW" dirty="0" smtClean="0"/>
              <a:t>Once a user has </a:t>
            </a:r>
            <a:r>
              <a:rPr lang="en-US" altLang="zh-TW" dirty="0" smtClean="0">
                <a:solidFill>
                  <a:schemeClr val="accent1"/>
                </a:solidFill>
              </a:rPr>
              <a:t>logged</a:t>
            </a:r>
            <a:r>
              <a:rPr lang="en-US" altLang="zh-TW" dirty="0" smtClean="0"/>
              <a:t> into a web application, their browser will transmit a </a:t>
            </a:r>
            <a:r>
              <a:rPr lang="en-US" altLang="zh-TW" i="1" dirty="0" smtClean="0">
                <a:solidFill>
                  <a:schemeClr val="accent1"/>
                </a:solidFill>
              </a:rPr>
              <a:t>credential</a:t>
            </a:r>
            <a:r>
              <a:rPr lang="en-US" altLang="zh-TW" dirty="0" smtClean="0"/>
              <a:t> with </a:t>
            </a:r>
            <a:r>
              <a:rPr lang="en-US" altLang="zh-TW" dirty="0" smtClean="0">
                <a:solidFill>
                  <a:schemeClr val="accent1"/>
                </a:solidFill>
              </a:rPr>
              <a:t>every HTTP request</a:t>
            </a:r>
            <a:r>
              <a:rPr lang="en-US" altLang="zh-TW" dirty="0" smtClean="0"/>
              <a:t> to that server.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trox Style">
      <a:majorFont>
        <a:latin typeface="Cambria"/>
        <a:ea typeface=""/>
        <a:cs typeface=""/>
      </a:majorFont>
      <a:minorFont>
        <a:latin typeface="Segoe U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754</TotalTime>
  <Words>1003</Words>
  <Application>Microsoft Office PowerPoint</Application>
  <PresentationFormat>On-screen Show (4:3)</PresentationFormat>
  <Paragraphs>182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Executive</vt:lpstr>
      <vt:lpstr>Protecting Browsers from Cross-Origin CSS Attacks</vt:lpstr>
      <vt:lpstr>Outline</vt:lpstr>
      <vt:lpstr>Introduction</vt:lpstr>
      <vt:lpstr>Same-Origin Policy</vt:lpstr>
      <vt:lpstr>A Web Page Contains…</vt:lpstr>
      <vt:lpstr>Error-Tolerant Parsing</vt:lpstr>
      <vt:lpstr>Threat Model</vt:lpstr>
      <vt:lpstr>Cross-Origin CSS Attacks</vt:lpstr>
      <vt:lpstr>Browser Behavior</vt:lpstr>
      <vt:lpstr>Browser Behavior</vt:lpstr>
      <vt:lpstr>Browser Behavior</vt:lpstr>
      <vt:lpstr>Browser Behavior</vt:lpstr>
      <vt:lpstr>Attack Steps</vt:lpstr>
      <vt:lpstr>CSS String Injection</vt:lpstr>
      <vt:lpstr>Cross-Origin CSS Import</vt:lpstr>
      <vt:lpstr>Confidential Data Extraction</vt:lpstr>
      <vt:lpstr>PowerPoint Presentation</vt:lpstr>
      <vt:lpstr>Attack Limitations</vt:lpstr>
      <vt:lpstr>Attack Limitations</vt:lpstr>
      <vt:lpstr>Attack Limitations</vt:lpstr>
      <vt:lpstr>Example Attacks</vt:lpstr>
      <vt:lpstr>IMDb Example</vt:lpstr>
      <vt:lpstr>Yahoo! Mail Example</vt:lpstr>
      <vt:lpstr>Yahoo! Mail Example</vt:lpstr>
      <vt:lpstr>Defenses</vt:lpstr>
      <vt:lpstr>Defenses</vt:lpstr>
      <vt:lpstr>Experiment</vt:lpstr>
      <vt:lpstr>Result</vt:lpstr>
      <vt:lpstr>Result</vt:lpstr>
      <vt:lpstr>Adoption</vt:lpstr>
      <vt:lpstr>Other Client-Side Approaches</vt:lpstr>
      <vt:lpstr>Other Client-Side Approaches</vt:lpstr>
      <vt:lpstr>Server-Side Mitigation</vt:lpstr>
      <vt:lpstr>Thank You</vt:lpstr>
    </vt:vector>
  </TitlesOfParts>
  <Company>National Central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Browsers from Cross-Origin CSS Attacks</dc:title>
  <dc:creator>Ernie Hsu</dc:creator>
  <cp:lastModifiedBy>w3zcood</cp:lastModifiedBy>
  <cp:revision>75</cp:revision>
  <dcterms:created xsi:type="dcterms:W3CDTF">2010-09-27T23:08:22Z</dcterms:created>
  <dcterms:modified xsi:type="dcterms:W3CDTF">2012-11-15T04:19:10Z</dcterms:modified>
</cp:coreProperties>
</file>